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7" r:id="rId3"/>
    <p:sldId id="304" r:id="rId4"/>
    <p:sldId id="289" r:id="rId5"/>
    <p:sldId id="305" r:id="rId6"/>
    <p:sldId id="291" r:id="rId7"/>
    <p:sldId id="279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99F57"/>
    <a:srgbClr val="804414"/>
    <a:srgbClr val="6886B8"/>
    <a:srgbClr val="1B3E79"/>
    <a:srgbClr val="B11B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CEE52-1EED-4080-8775-907C8645664A}" type="datetimeFigureOut">
              <a:rPr lang="hu-HU" smtClean="0"/>
              <a:t>2021. 12. 10.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6B7A3-351B-41FE-9A90-061A757B86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2064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solidFill>
          <a:srgbClr val="C99F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838200" y="1646238"/>
            <a:ext cx="98298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838200" y="4238624"/>
            <a:ext cx="9829800" cy="1019175"/>
          </a:xfrm>
        </p:spPr>
        <p:txBody>
          <a:bodyPr/>
          <a:lstStyle>
            <a:lvl1pPr marL="0" indent="0" algn="l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smtClean="0"/>
              <a:t>KATTINTSON IDE AZ ALCÍM MINTÁJÁNAK SZERKESZTÉSÉHEZ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0C65-EF63-46E2-A9D0-7128186D61F3}" type="datetimeFigureOut">
              <a:rPr lang="hu-HU" smtClean="0"/>
              <a:t>2021. 12. 10.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56AE-47D8-4363-B8CA-4A744B5CCB3F}" type="slidenum">
              <a:rPr lang="hu-HU" smtClean="0"/>
              <a:t>‹#›</a:t>
            </a:fld>
            <a:endParaRPr lang="hu-HU"/>
          </a:p>
        </p:txBody>
      </p:sp>
      <p:pic>
        <p:nvPicPr>
          <p:cNvPr id="7" name="Kép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7687"/>
            <a:ext cx="292020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96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0C65-EF63-46E2-A9D0-7128186D61F3}" type="datetimeFigureOut">
              <a:rPr lang="hu-HU" smtClean="0"/>
              <a:t>2021. 12. 10.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56AE-47D8-4363-B8CA-4A744B5CCB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870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0C65-EF63-46E2-A9D0-7128186D61F3}" type="datetimeFigureOut">
              <a:rPr lang="hu-HU" smtClean="0"/>
              <a:t>2021. 12. 10.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56AE-47D8-4363-B8CA-4A744B5CCB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363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0C65-EF63-46E2-A9D0-7128186D61F3}" type="datetimeFigureOut">
              <a:rPr lang="hu-HU" smtClean="0"/>
              <a:t>2021. 12. 10.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56AE-47D8-4363-B8CA-4A744B5CCB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927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0C65-EF63-46E2-A9D0-7128186D61F3}" type="datetimeFigureOut">
              <a:rPr lang="hu-HU" smtClean="0"/>
              <a:t>2021. 12. 10.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56AE-47D8-4363-B8CA-4A744B5CCB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4174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0C65-EF63-46E2-A9D0-7128186D61F3}" type="datetimeFigureOut">
              <a:rPr lang="hu-HU" smtClean="0"/>
              <a:t>2021. 12. 10.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56AE-47D8-4363-B8CA-4A744B5CCB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0226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0C65-EF63-46E2-A9D0-7128186D61F3}" type="datetimeFigureOut">
              <a:rPr lang="hu-HU" smtClean="0"/>
              <a:t>2021. 12. 10.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56AE-47D8-4363-B8CA-4A744B5CCB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6454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0C65-EF63-46E2-A9D0-7128186D61F3}" type="datetimeFigureOut">
              <a:rPr lang="hu-HU" smtClean="0"/>
              <a:t>2021. 12. 10.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56AE-47D8-4363-B8CA-4A744B5CCB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23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0C65-EF63-46E2-A9D0-7128186D61F3}" type="datetimeFigureOut">
              <a:rPr lang="hu-HU" smtClean="0"/>
              <a:t>2021. 12. 10.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56AE-47D8-4363-B8CA-4A744B5CCB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4770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0C65-EF63-46E2-A9D0-7128186D61F3}" type="datetimeFigureOut">
              <a:rPr lang="hu-HU" smtClean="0"/>
              <a:t>2021. 12. 10.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56AE-47D8-4363-B8CA-4A744B5CCB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1446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0C65-EF63-46E2-A9D0-7128186D61F3}" type="datetimeFigureOut">
              <a:rPr lang="hu-HU" smtClean="0"/>
              <a:t>2021. 12. 10.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56AE-47D8-4363-B8CA-4A744B5CCB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962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D0C65-EF63-46E2-A9D0-7128186D61F3}" type="datetimeFigureOut">
              <a:rPr lang="hu-HU" smtClean="0"/>
              <a:t>2021. 12. 10.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A56AE-47D8-4363-B8CA-4A744B5CCB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070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38200" y="1646238"/>
            <a:ext cx="10530254" cy="2387600"/>
          </a:xfrm>
        </p:spPr>
        <p:txBody>
          <a:bodyPr>
            <a:normAutofit fontScale="90000"/>
          </a:bodyPr>
          <a:lstStyle/>
          <a:p>
            <a:r>
              <a:rPr lang="hu-HU" i="1" dirty="0"/>
              <a:t>Belügyi pályaorientációs képzések a szakközépiskolákban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38200" y="4247416"/>
            <a:ext cx="9829800" cy="2384293"/>
          </a:xfrm>
        </p:spPr>
        <p:txBody>
          <a:bodyPr>
            <a:normAutofit/>
          </a:bodyPr>
          <a:lstStyle/>
          <a:p>
            <a:r>
              <a:rPr lang="hu-HU" dirty="0"/>
              <a:t>Dr. Verhóczki János r. ezredes </a:t>
            </a:r>
            <a:r>
              <a:rPr lang="hu-HU" dirty="0" smtClean="0"/>
              <a:t>NKE RTK tanulmányi </a:t>
            </a:r>
            <a:r>
              <a:rPr lang="hu-HU" dirty="0"/>
              <a:t>osztályvezető</a:t>
            </a:r>
          </a:p>
          <a:p>
            <a:r>
              <a:rPr lang="hu-HU" b="0" u="sng" dirty="0"/>
              <a:t>Tel: +36 </a:t>
            </a:r>
            <a:r>
              <a:rPr lang="hu-HU" b="0" dirty="0"/>
              <a:t>1 432-9000/19-172; 432-9172</a:t>
            </a:r>
          </a:p>
          <a:p>
            <a:r>
              <a:rPr lang="hu-HU" dirty="0"/>
              <a:t>E-mail: </a:t>
            </a:r>
            <a:r>
              <a:rPr lang="hu-HU" b="0" dirty="0">
                <a:hlinkClick r:id="rId2"/>
              </a:rPr>
              <a:t>verhoczki.janos@uni-nke.hu</a:t>
            </a:r>
            <a:endParaRPr lang="hu-HU" b="0" dirty="0"/>
          </a:p>
          <a:p>
            <a:endParaRPr lang="hu-HU" b="0" dirty="0" smtClean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9885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BM pályaorientációs képzések</a:t>
            </a:r>
            <a:endParaRPr lang="hu-HU" dirty="0">
              <a:solidFill>
                <a:schemeClr val="bg1"/>
              </a:solidFill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337091"/>
              </p:ext>
            </p:extLst>
          </p:nvPr>
        </p:nvGraphicFramePr>
        <p:xfrm>
          <a:off x="0" y="1285739"/>
          <a:ext cx="12192000" cy="58974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151159373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59141214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368140556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3877866235"/>
                    </a:ext>
                  </a:extLst>
                </a:gridCol>
              </a:tblGrid>
              <a:tr h="656219">
                <a:tc>
                  <a:txBody>
                    <a:bodyPr/>
                    <a:lstStyle/>
                    <a:p>
                      <a:r>
                        <a:rPr lang="hu-HU" dirty="0" smtClean="0"/>
                        <a:t>Képzés neve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Jellemzők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Hasznosítható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Magánbiztonsági kapcsolat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8974000"/>
                  </a:ext>
                </a:extLst>
              </a:tr>
              <a:tr h="1059521">
                <a:tc>
                  <a:txBody>
                    <a:bodyPr/>
                    <a:lstStyle/>
                    <a:p>
                      <a:r>
                        <a:rPr lang="hu-HU" b="1" dirty="0" smtClean="0"/>
                        <a:t>Belügyi rendészeti ismeretek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Fakultatív, 34 iskolában</a:t>
                      </a:r>
                    </a:p>
                    <a:p>
                      <a:r>
                        <a:rPr lang="hu-HU" dirty="0" smtClean="0"/>
                        <a:t>11-12 évfolyam,</a:t>
                      </a:r>
                    </a:p>
                    <a:p>
                      <a:r>
                        <a:rPr lang="hu-HU" dirty="0" smtClean="0"/>
                        <a:t>Érettségi emelt, közép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Szakirányú felsőoktatási eljárásban felvételi tárgy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nincs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8743174"/>
                  </a:ext>
                </a:extLst>
              </a:tr>
              <a:tr h="1218693">
                <a:tc>
                  <a:txBody>
                    <a:bodyPr/>
                    <a:lstStyle/>
                    <a:p>
                      <a:r>
                        <a:rPr lang="hu-HU" b="1" dirty="0" smtClean="0"/>
                        <a:t>Rendészeti őr szakma </a:t>
                      </a:r>
                      <a:r>
                        <a:rPr lang="hu-HU" dirty="0" smtClean="0"/>
                        <a:t>(szakma azonosító száma: 4 1032 18 02)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„civil” szakképző iskolákban választható</a:t>
                      </a:r>
                    </a:p>
                    <a:p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https://szakkepzes.ikk.hu/#terkep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hu-HU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22) 3 éves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Szakma, munkaerőpiac</a:t>
                      </a:r>
                    </a:p>
                    <a:p>
                      <a:r>
                        <a:rPr lang="hu-HU" dirty="0" smtClean="0"/>
                        <a:t>Érettségire felkészítő ESTI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2005. évi CXXXIII. törvény végrehajtásáról szóló 22/2006. (IV. 25.) BM rendelet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3992657"/>
                  </a:ext>
                </a:extLst>
              </a:tr>
              <a:tr h="1499929">
                <a:tc>
                  <a:txBody>
                    <a:bodyPr/>
                    <a:lstStyle/>
                    <a:p>
                      <a:r>
                        <a:rPr lang="hu-HU" b="1" dirty="0" smtClean="0"/>
                        <a:t>Közszolgálati technikus </a:t>
                      </a:r>
                      <a:r>
                        <a:rPr lang="hu-HU" dirty="0" smtClean="0"/>
                        <a:t>Közigazgatási ügyintéző, </a:t>
                      </a:r>
                    </a:p>
                    <a:p>
                      <a:r>
                        <a:rPr lang="hu-HU" b="1" dirty="0" smtClean="0"/>
                        <a:t>Rendészeti technikus </a:t>
                      </a:r>
                      <a:r>
                        <a:rPr lang="hu-HU" dirty="0" smtClean="0"/>
                        <a:t>szakmairányokkal)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Választható, 5 éves</a:t>
                      </a:r>
                    </a:p>
                    <a:p>
                      <a:r>
                        <a:rPr lang="hu-HU" dirty="0" smtClean="0"/>
                        <a:t>a szakmai vizsga emeltszintű érettségi vizsgával egyenértékű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Szakma, közigazgatás, szakirányú felsőoktatás felvételi eljárás,  rendvédelmi technikum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2005. évi CXXXIII. törvény végrehajtásáról szóló 22/2006. (IV. 25.) BM rendelet</a:t>
                      </a:r>
                    </a:p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8465809"/>
                  </a:ext>
                </a:extLst>
              </a:tr>
              <a:tr h="1059521">
                <a:tc>
                  <a:txBody>
                    <a:bodyPr/>
                    <a:lstStyle/>
                    <a:p>
                      <a:r>
                        <a:rPr lang="hu-HU" b="1" dirty="0" smtClean="0"/>
                        <a:t>Okleveles rendészeti technikus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Választható, 5 éves</a:t>
                      </a:r>
                    </a:p>
                    <a:p>
                      <a:r>
                        <a:rPr lang="hu-HU" dirty="0" smtClean="0"/>
                        <a:t>a szakmai vizsga emeltszintű érettségi vizsgával egyenértékű</a:t>
                      </a:r>
                    </a:p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-       „        -</a:t>
                      </a:r>
                    </a:p>
                    <a:p>
                      <a:pPr algn="ctr"/>
                      <a:endParaRPr lang="hu-HU" dirty="0" smtClean="0"/>
                    </a:p>
                    <a:p>
                      <a:pPr algn="ctr"/>
                      <a:r>
                        <a:rPr lang="hu-HU" dirty="0" smtClean="0"/>
                        <a:t>+</a:t>
                      </a:r>
                    </a:p>
                    <a:p>
                      <a:pPr algn="ctr"/>
                      <a:r>
                        <a:rPr lang="hu-HU" dirty="0" smtClean="0"/>
                        <a:t>beszámítás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2005. évi CXXXIII. törvény végrehajtásáról szóló 22/2006. (IV. 25.) BM rendelet</a:t>
                      </a:r>
                    </a:p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2478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24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dirty="0" smtClean="0">
                <a:solidFill>
                  <a:schemeClr val="bg1"/>
                </a:solidFill>
              </a:rPr>
              <a:t>Okleveles rendészeti technikus</a:t>
            </a:r>
            <a:br>
              <a:rPr lang="hu-HU" sz="3600" dirty="0" smtClean="0">
                <a:solidFill>
                  <a:schemeClr val="bg1"/>
                </a:solidFill>
              </a:rPr>
            </a:br>
            <a:r>
              <a:rPr lang="hu-HU" sz="3600" dirty="0" smtClean="0">
                <a:solidFill>
                  <a:schemeClr val="bg1"/>
                </a:solidFill>
              </a:rPr>
              <a:t>képzésről</a:t>
            </a:r>
            <a:endParaRPr lang="hu-HU" sz="36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Pilot projekt. NKE-Érdi Szakképzési centrum.</a:t>
            </a:r>
          </a:p>
          <a:p>
            <a:r>
              <a:rPr lang="hu-HU" dirty="0" smtClean="0"/>
              <a:t>Szakképzés és a felsőoktatás közelítése.</a:t>
            </a:r>
          </a:p>
          <a:p>
            <a:r>
              <a:rPr lang="hu-HU" dirty="0" smtClean="0"/>
              <a:t>Szakképzés vonzóvá tétele.</a:t>
            </a:r>
          </a:p>
          <a:p>
            <a:r>
              <a:rPr lang="hu-HU" dirty="0" smtClean="0"/>
              <a:t>Minőség emelése az Egyetem bekapcsolásával.</a:t>
            </a:r>
          </a:p>
          <a:p>
            <a:r>
              <a:rPr lang="hu-HU" dirty="0" smtClean="0"/>
              <a:t>Szakképzésben tanultak beszámítása a felsőoktatási tanulmányokba (30 kredit)</a:t>
            </a:r>
          </a:p>
          <a:p>
            <a:r>
              <a:rPr lang="hu-HU" dirty="0" smtClean="0"/>
              <a:t>Rendészeti igazgatási szak biztonsági szakirány (magánbiztonsági BA képzés)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9154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0783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800" dirty="0" smtClean="0">
                <a:solidFill>
                  <a:schemeClr val="bg1"/>
                </a:solidFill>
              </a:rPr>
              <a:t>NKE – Érdi </a:t>
            </a:r>
            <a:r>
              <a:rPr lang="hu-HU" sz="3800" dirty="0" err="1" smtClean="0">
                <a:solidFill>
                  <a:schemeClr val="bg1"/>
                </a:solidFill>
              </a:rPr>
              <a:t>SzC</a:t>
            </a:r>
            <a:r>
              <a:rPr lang="hu-HU" sz="3800" dirty="0" smtClean="0">
                <a:solidFill>
                  <a:schemeClr val="bg1"/>
                </a:solidFill>
              </a:rPr>
              <a:t> együttműködés területei</a:t>
            </a:r>
            <a:endParaRPr lang="hu-HU" sz="3800" dirty="0">
              <a:solidFill>
                <a:schemeClr val="bg1"/>
              </a:solidFill>
            </a:endParaRPr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hu-HU" dirty="0" smtClean="0"/>
              <a:t>Képzési Program kialakítása.</a:t>
            </a:r>
          </a:p>
          <a:p>
            <a:r>
              <a:rPr lang="hu-HU" dirty="0" smtClean="0"/>
              <a:t>Beszámítható tantárgyak körének, tartalmának kialakítása.</a:t>
            </a:r>
          </a:p>
          <a:p>
            <a:r>
              <a:rPr lang="hu-HU" dirty="0" smtClean="0"/>
              <a:t>Részvétel az oktatásban, vizsgáztatásban.</a:t>
            </a:r>
          </a:p>
          <a:p>
            <a:r>
              <a:rPr lang="hu-HU" dirty="0" smtClean="0"/>
              <a:t>Felsőoktatásban használt tananyagok biztosítása tanári felkészülés céljából.</a:t>
            </a:r>
          </a:p>
          <a:p>
            <a:r>
              <a:rPr lang="hu-HU" dirty="0" smtClean="0"/>
              <a:t>Középiskolai szakoktatók továbbképzésében részétel.</a:t>
            </a:r>
          </a:p>
          <a:p>
            <a:r>
              <a:rPr lang="hu-HU" dirty="0" smtClean="0"/>
              <a:t>Együttműködés a duális partnerek kiválasztásában.</a:t>
            </a:r>
          </a:p>
          <a:p>
            <a:r>
              <a:rPr lang="hu-HU" dirty="0" smtClean="0"/>
              <a:t>Szülők , tanulók tájékoztatása.</a:t>
            </a:r>
          </a:p>
          <a:p>
            <a:r>
              <a:rPr lang="hu-HU" dirty="0" smtClean="0"/>
              <a:t>Célzott fizikai és </a:t>
            </a:r>
            <a:r>
              <a:rPr lang="hu-HU" dirty="0" err="1" smtClean="0"/>
              <a:t>idegnnyelvi</a:t>
            </a:r>
            <a:r>
              <a:rPr lang="hu-HU" dirty="0" smtClean="0"/>
              <a:t> felkészítés</a:t>
            </a:r>
          </a:p>
        </p:txBody>
      </p:sp>
    </p:spTree>
    <p:extLst>
      <p:ext uri="{BB962C8B-B14F-4D97-AF65-F5344CB8AC3E}">
        <p14:creationId xmlns:p14="http://schemas.microsoft.com/office/powerpoint/2010/main" val="191513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800" dirty="0" smtClean="0"/>
              <a:t>Az együttműködés eddigi produktumai</a:t>
            </a:r>
            <a:endParaRPr lang="hu-HU" sz="3800" dirty="0"/>
          </a:p>
        </p:txBody>
      </p:sp>
      <p:sp>
        <p:nvSpPr>
          <p:cNvPr id="4" name="Téglalap 3"/>
          <p:cNvSpPr/>
          <p:nvPr/>
        </p:nvSpPr>
        <p:spPr>
          <a:xfrm>
            <a:off x="1110342" y="3188935"/>
            <a:ext cx="10243457" cy="2932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prstClr val="black"/>
                </a:solidFill>
                <a:hlinkClick r:id="rId3" action="ppaction://hlinkfile"/>
              </a:rPr>
              <a:t>Jóváhagyott Képzési Program.</a:t>
            </a:r>
            <a:endParaRPr lang="hu-HU" sz="2800" dirty="0" smtClean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prstClr val="black"/>
                </a:solidFill>
              </a:rPr>
              <a:t>Precedens kreditbefogadási határozat. Feltétel legalább 4 (Jó) érdemjegy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prstClr val="black"/>
                </a:solidFill>
              </a:rPr>
              <a:t>Kreditigazolás kialakítása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hu-HU" sz="280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hu-HU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29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800" dirty="0" smtClean="0"/>
              <a:t>Magánbiztonsági cégek bekapcsolódása képzésbe</a:t>
            </a:r>
            <a:endParaRPr lang="hu-HU" sz="38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635726" y="1867989"/>
            <a:ext cx="1092054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prstClr val="black"/>
                </a:solidFill>
              </a:rPr>
              <a:t>Gyakorlóhely.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prstClr val="black"/>
                </a:solidFill>
              </a:rPr>
              <a:t>Bekapcsolódás a gyakorlati foglalkozásokba.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prstClr val="black"/>
                </a:solidFill>
              </a:rPr>
              <a:t>Haszon: 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prstClr val="black"/>
                </a:solidFill>
              </a:rPr>
              <a:t>A cég 5 év alatt megismeri a potenciális munkavállalóit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prstClr val="black"/>
                </a:solidFill>
              </a:rPr>
              <a:t>A tanuló megismeri a cég tevékenységét , működését. Felkészülten áll munkába. Ismeri a gyakorlatot a vállalati kultúrát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prstClr val="black"/>
                </a:solidFill>
              </a:rPr>
              <a:t>A tanulók egy része a szakirányú felsőoktatásban tovább tanul. Az ismeretség akár 8 év is lehet.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prstClr val="black"/>
                </a:solidFill>
                <a:hlinkClick r:id="rId3"/>
              </a:rPr>
              <a:t>Duális képzés lehetősége</a:t>
            </a:r>
            <a:endParaRPr lang="hu-HU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02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38199" y="2078501"/>
            <a:ext cx="10578737" cy="2809874"/>
          </a:xfrm>
        </p:spPr>
        <p:txBody>
          <a:bodyPr>
            <a:normAutofit/>
          </a:bodyPr>
          <a:lstStyle/>
          <a:p>
            <a:pPr algn="ctr"/>
            <a:r>
              <a:rPr lang="hu-HU" sz="5500" dirty="0">
                <a:latin typeface="Verdana" panose="020B0604030504040204" pitchFamily="34" charset="0"/>
                <a:ea typeface="Verdana" panose="020B0604030504040204" pitchFamily="34" charset="0"/>
              </a:rPr>
              <a:t>Köszönöm </a:t>
            </a:r>
            <a:r>
              <a:rPr lang="hu-HU" sz="55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hu-HU" sz="55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hu-HU" sz="55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hu-HU" sz="55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hu-HU" sz="5500" dirty="0" smtClean="0"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hu-HU" sz="5500" dirty="0">
                <a:latin typeface="Verdana" panose="020B0604030504040204" pitchFamily="34" charset="0"/>
                <a:ea typeface="Verdana" panose="020B0604030504040204" pitchFamily="34" charset="0"/>
              </a:rPr>
              <a:t>megtisztelő figyelmet!</a:t>
            </a:r>
            <a:endParaRPr lang="hu-HU" sz="5500" dirty="0"/>
          </a:p>
        </p:txBody>
      </p:sp>
    </p:spTree>
    <p:extLst>
      <p:ext uri="{BB962C8B-B14F-4D97-AF65-F5344CB8AC3E}">
        <p14:creationId xmlns:p14="http://schemas.microsoft.com/office/powerpoint/2010/main" val="412990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. egyéni sé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1903</TotalTime>
  <Words>374</Words>
  <Application>Microsoft Office PowerPoint</Application>
  <PresentationFormat>Szélesvásznú</PresentationFormat>
  <Paragraphs>68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Office-téma</vt:lpstr>
      <vt:lpstr>Belügyi pályaorientációs képzések a szakközépiskolákban</vt:lpstr>
      <vt:lpstr>BM pályaorientációs képzések</vt:lpstr>
      <vt:lpstr>Okleveles rendészeti technikus képzésről</vt:lpstr>
      <vt:lpstr>NKE – Érdi SzC együttműködés területei</vt:lpstr>
      <vt:lpstr>Az együttműködés eddigi produktumai</vt:lpstr>
      <vt:lpstr>Magánbiztonsági cégek bekapcsolódása képzésbe</vt:lpstr>
      <vt:lpstr>Köszönöm   a megtisztelő figyelmet!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Nemzeti Közszolgálati Egyetem</dc:title>
  <dc:creator>Albert Máté Tibor</dc:creator>
  <cp:lastModifiedBy>Kovács Kitti</cp:lastModifiedBy>
  <cp:revision>170</cp:revision>
  <dcterms:created xsi:type="dcterms:W3CDTF">2019-11-27T15:16:10Z</dcterms:created>
  <dcterms:modified xsi:type="dcterms:W3CDTF">2021-12-10T09:49:04Z</dcterms:modified>
</cp:coreProperties>
</file>